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4" r:id="rId2"/>
    <p:sldId id="257" r:id="rId3"/>
    <p:sldId id="258" r:id="rId4"/>
    <p:sldId id="398" r:id="rId5"/>
    <p:sldId id="379" r:id="rId6"/>
    <p:sldId id="385" r:id="rId7"/>
    <p:sldId id="386" r:id="rId8"/>
    <p:sldId id="390" r:id="rId9"/>
    <p:sldId id="391" r:id="rId10"/>
    <p:sldId id="392" r:id="rId11"/>
    <p:sldId id="393" r:id="rId12"/>
    <p:sldId id="394" r:id="rId13"/>
    <p:sldId id="395" r:id="rId14"/>
    <p:sldId id="396" r:id="rId15"/>
    <p:sldId id="397" r:id="rId16"/>
    <p:sldId id="387" r:id="rId17"/>
    <p:sldId id="389" r:id="rId18"/>
    <p:sldId id="388" r:id="rId19"/>
    <p:sldId id="284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Sütun1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&quot;%&quot;##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Sayfa1!$A$2:$A$6</c:f>
              <c:strCache>
                <c:ptCount val="5"/>
                <c:pt idx="0">
                  <c:v>Ekonomi</c:v>
                </c:pt>
                <c:pt idx="1">
                  <c:v>Hayat Pahalılığı</c:v>
                </c:pt>
                <c:pt idx="2">
                  <c:v>Sığınmacılar</c:v>
                </c:pt>
                <c:pt idx="3">
                  <c:v>Hepsi</c:v>
                </c:pt>
                <c:pt idx="4">
                  <c:v>Sorun yok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56.3</c:v>
                </c:pt>
                <c:pt idx="1">
                  <c:v>28.6</c:v>
                </c:pt>
                <c:pt idx="2">
                  <c:v>12.3</c:v>
                </c:pt>
                <c:pt idx="3">
                  <c:v>2</c:v>
                </c:pt>
                <c:pt idx="4">
                  <c:v>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6220896"/>
        <c:axId val="396222072"/>
      </c:barChart>
      <c:catAx>
        <c:axId val="3962208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tr-TR"/>
          </a:p>
        </c:txPr>
        <c:crossAx val="396222072"/>
        <c:crosses val="autoZero"/>
        <c:auto val="1"/>
        <c:lblAlgn val="ctr"/>
        <c:lblOffset val="100"/>
        <c:noMultiLvlLbl val="0"/>
      </c:catAx>
      <c:valAx>
        <c:axId val="396222072"/>
        <c:scaling>
          <c:orientation val="minMax"/>
        </c:scaling>
        <c:delete val="0"/>
        <c:axPos val="l"/>
        <c:majorGridlines/>
        <c:numFmt formatCode="&quot;%&quot;#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tr-TR"/>
          </a:p>
        </c:txPr>
        <c:crossAx val="3962208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Sütun1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&quot;%&quot;##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Sayfa1!$A$2:$A$4</c:f>
              <c:strCache>
                <c:ptCount val="3"/>
                <c:pt idx="0">
                  <c:v>Evet</c:v>
                </c:pt>
                <c:pt idx="1">
                  <c:v>Hayır </c:v>
                </c:pt>
                <c:pt idx="2">
                  <c:v>Fikri yok</c:v>
                </c:pt>
              </c:strCache>
            </c:strRef>
          </c:cat>
          <c:val>
            <c:numRef>
              <c:f>Sayfa1!$B$2:$B$4</c:f>
              <c:numCache>
                <c:formatCode>General</c:formatCode>
                <c:ptCount val="3"/>
                <c:pt idx="0">
                  <c:v>22</c:v>
                </c:pt>
                <c:pt idx="1">
                  <c:v>69</c:v>
                </c:pt>
                <c:pt idx="2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7849832"/>
        <c:axId val="347852576"/>
      </c:barChart>
      <c:catAx>
        <c:axId val="3478498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tr-TR" dirty="0" smtClean="0"/>
                  <a:t>KONYA</a:t>
                </a:r>
                <a:endParaRPr lang="tr-TR" dirty="0"/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tr-TR"/>
          </a:p>
        </c:txPr>
        <c:crossAx val="347852576"/>
        <c:crosses val="autoZero"/>
        <c:auto val="1"/>
        <c:lblAlgn val="ctr"/>
        <c:lblOffset val="100"/>
        <c:noMultiLvlLbl val="0"/>
      </c:catAx>
      <c:valAx>
        <c:axId val="347852576"/>
        <c:scaling>
          <c:orientation val="minMax"/>
        </c:scaling>
        <c:delete val="0"/>
        <c:axPos val="l"/>
        <c:majorGridlines/>
        <c:numFmt formatCode="&quot;%&quot;#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tr-TR"/>
          </a:p>
        </c:txPr>
        <c:crossAx val="3478498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Sütun1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&quot;%&quot;##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Sayfa1!$A$2:$A$4</c:f>
              <c:strCache>
                <c:ptCount val="3"/>
                <c:pt idx="0">
                  <c:v>Evet</c:v>
                </c:pt>
                <c:pt idx="1">
                  <c:v>Hayır </c:v>
                </c:pt>
                <c:pt idx="2">
                  <c:v>Fikri yok</c:v>
                </c:pt>
              </c:strCache>
            </c:strRef>
          </c:cat>
          <c:val>
            <c:numRef>
              <c:f>Sayfa1!$B$2:$B$4</c:f>
              <c:numCache>
                <c:formatCode>General</c:formatCode>
                <c:ptCount val="3"/>
                <c:pt idx="0">
                  <c:v>9.4</c:v>
                </c:pt>
                <c:pt idx="1">
                  <c:v>86.1</c:v>
                </c:pt>
                <c:pt idx="2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7846696"/>
        <c:axId val="347847088"/>
      </c:barChart>
      <c:catAx>
        <c:axId val="3478466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tr-TR" dirty="0" smtClean="0"/>
                  <a:t>ERKEK</a:t>
                </a:r>
                <a:endParaRPr lang="tr-TR" dirty="0"/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tr-TR"/>
          </a:p>
        </c:txPr>
        <c:crossAx val="347847088"/>
        <c:crosses val="autoZero"/>
        <c:auto val="1"/>
        <c:lblAlgn val="ctr"/>
        <c:lblOffset val="100"/>
        <c:noMultiLvlLbl val="0"/>
      </c:catAx>
      <c:valAx>
        <c:axId val="347847088"/>
        <c:scaling>
          <c:orientation val="minMax"/>
        </c:scaling>
        <c:delete val="0"/>
        <c:axPos val="l"/>
        <c:majorGridlines/>
        <c:numFmt formatCode="&quot;%&quot;#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tr-TR"/>
          </a:p>
        </c:txPr>
        <c:crossAx val="3478466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Sütun1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&quot;%&quot;##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Sayfa1!$A$2:$A$4</c:f>
              <c:strCache>
                <c:ptCount val="3"/>
                <c:pt idx="0">
                  <c:v>Evet</c:v>
                </c:pt>
                <c:pt idx="1">
                  <c:v>Hayır </c:v>
                </c:pt>
                <c:pt idx="2">
                  <c:v>Fikri yok</c:v>
                </c:pt>
              </c:strCache>
            </c:strRef>
          </c:cat>
          <c:val>
            <c:numRef>
              <c:f>Sayfa1!$B$2:$B$4</c:f>
              <c:numCache>
                <c:formatCode>General</c:formatCode>
                <c:ptCount val="3"/>
                <c:pt idx="0">
                  <c:v>10.1</c:v>
                </c:pt>
                <c:pt idx="1">
                  <c:v>86.5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7848264"/>
        <c:axId val="347849048"/>
      </c:barChart>
      <c:catAx>
        <c:axId val="3478482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tr-TR" dirty="0" smtClean="0"/>
                  <a:t>KADIN</a:t>
                </a:r>
                <a:endParaRPr lang="tr-TR" dirty="0"/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tr-TR"/>
          </a:p>
        </c:txPr>
        <c:crossAx val="347849048"/>
        <c:crosses val="autoZero"/>
        <c:auto val="1"/>
        <c:lblAlgn val="ctr"/>
        <c:lblOffset val="100"/>
        <c:noMultiLvlLbl val="0"/>
      </c:catAx>
      <c:valAx>
        <c:axId val="347849048"/>
        <c:scaling>
          <c:orientation val="minMax"/>
        </c:scaling>
        <c:delete val="0"/>
        <c:axPos val="l"/>
        <c:majorGridlines/>
        <c:numFmt formatCode="&quot;%&quot;#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tr-TR"/>
          </a:p>
        </c:txPr>
        <c:crossAx val="3478482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Sütun1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&quot;%&quot;##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Sayfa1!$A$2:$A$4</c:f>
              <c:strCache>
                <c:ptCount val="3"/>
                <c:pt idx="0">
                  <c:v>Recep Tayyip Erdoğan</c:v>
                </c:pt>
                <c:pt idx="1">
                  <c:v>Kemal Kılıçdaroğlu</c:v>
                </c:pt>
                <c:pt idx="2">
                  <c:v>Kararsız</c:v>
                </c:pt>
              </c:strCache>
            </c:strRef>
          </c:cat>
          <c:val>
            <c:numRef>
              <c:f>Sayfa1!$B$2:$B$4</c:f>
              <c:numCache>
                <c:formatCode>General</c:formatCode>
                <c:ptCount val="3"/>
                <c:pt idx="0">
                  <c:v>36.6</c:v>
                </c:pt>
                <c:pt idx="1">
                  <c:v>44.8</c:v>
                </c:pt>
                <c:pt idx="2">
                  <c:v>18.600000000000001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7851400"/>
        <c:axId val="347851792"/>
      </c:barChart>
      <c:catAx>
        <c:axId val="3478514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tr-TR"/>
          </a:p>
        </c:txPr>
        <c:crossAx val="347851792"/>
        <c:crosses val="autoZero"/>
        <c:auto val="1"/>
        <c:lblAlgn val="ctr"/>
        <c:lblOffset val="100"/>
        <c:noMultiLvlLbl val="0"/>
      </c:catAx>
      <c:valAx>
        <c:axId val="347851792"/>
        <c:scaling>
          <c:orientation val="minMax"/>
        </c:scaling>
        <c:delete val="0"/>
        <c:axPos val="l"/>
        <c:majorGridlines/>
        <c:numFmt formatCode="&quot;%&quot;#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tr-TR"/>
          </a:p>
        </c:txPr>
        <c:crossAx val="3478514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Olumlu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Sayfa1!$A$2:$A$16</c:f>
              <c:strCache>
                <c:ptCount val="15"/>
                <c:pt idx="0">
                  <c:v>Recep Tayyip Erdoğan</c:v>
                </c:pt>
                <c:pt idx="1">
                  <c:v>Devlet Bahçeli</c:v>
                </c:pt>
                <c:pt idx="2">
                  <c:v>Kemal Kılıçdaroğlu</c:v>
                </c:pt>
                <c:pt idx="3">
                  <c:v>Meral Akşener</c:v>
                </c:pt>
                <c:pt idx="4">
                  <c:v>Mansur Yavaş</c:v>
                </c:pt>
                <c:pt idx="5">
                  <c:v>Ekrem İmamoğlu</c:v>
                </c:pt>
                <c:pt idx="6">
                  <c:v>Muharrem ince</c:v>
                </c:pt>
                <c:pt idx="7">
                  <c:v>Ali Babacan</c:v>
                </c:pt>
                <c:pt idx="8">
                  <c:v>Ahmet Davutoğlu</c:v>
                </c:pt>
                <c:pt idx="9">
                  <c:v>Temel Karamollaoğlu</c:v>
                </c:pt>
                <c:pt idx="10">
                  <c:v>Selahattin Demirtaş</c:v>
                </c:pt>
                <c:pt idx="11">
                  <c:v>Pervin Buldan</c:v>
                </c:pt>
                <c:pt idx="12">
                  <c:v>Mithat Sancar</c:v>
                </c:pt>
                <c:pt idx="13">
                  <c:v>Erkan Baş</c:v>
                </c:pt>
                <c:pt idx="14">
                  <c:v>Fatih Erbakan</c:v>
                </c:pt>
              </c:strCache>
            </c:strRef>
          </c:cat>
          <c:val>
            <c:numRef>
              <c:f>Sayfa1!$B$2:$B$16</c:f>
              <c:numCache>
                <c:formatCode>0%</c:formatCode>
                <c:ptCount val="15"/>
                <c:pt idx="0">
                  <c:v>0.38</c:v>
                </c:pt>
                <c:pt idx="1">
                  <c:v>0.33</c:v>
                </c:pt>
                <c:pt idx="2">
                  <c:v>0.45</c:v>
                </c:pt>
                <c:pt idx="3">
                  <c:v>0.44</c:v>
                </c:pt>
                <c:pt idx="4">
                  <c:v>0.48</c:v>
                </c:pt>
                <c:pt idx="5">
                  <c:v>0.43</c:v>
                </c:pt>
                <c:pt idx="6">
                  <c:v>0.09</c:v>
                </c:pt>
                <c:pt idx="7">
                  <c:v>0.14000000000000001</c:v>
                </c:pt>
                <c:pt idx="8">
                  <c:v>7.0000000000000007E-2</c:v>
                </c:pt>
                <c:pt idx="9">
                  <c:v>0.11</c:v>
                </c:pt>
                <c:pt idx="10">
                  <c:v>0.17</c:v>
                </c:pt>
                <c:pt idx="11">
                  <c:v>0.15</c:v>
                </c:pt>
                <c:pt idx="12">
                  <c:v>0.14000000000000001</c:v>
                </c:pt>
                <c:pt idx="13">
                  <c:v>0.11</c:v>
                </c:pt>
                <c:pt idx="14">
                  <c:v>0.06</c:v>
                </c:pt>
              </c:numCache>
            </c:numRef>
          </c:val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Olumsuz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Sayfa1!$A$2:$A$16</c:f>
              <c:strCache>
                <c:ptCount val="15"/>
                <c:pt idx="0">
                  <c:v>Recep Tayyip Erdoğan</c:v>
                </c:pt>
                <c:pt idx="1">
                  <c:v>Devlet Bahçeli</c:v>
                </c:pt>
                <c:pt idx="2">
                  <c:v>Kemal Kılıçdaroğlu</c:v>
                </c:pt>
                <c:pt idx="3">
                  <c:v>Meral Akşener</c:v>
                </c:pt>
                <c:pt idx="4">
                  <c:v>Mansur Yavaş</c:v>
                </c:pt>
                <c:pt idx="5">
                  <c:v>Ekrem İmamoğlu</c:v>
                </c:pt>
                <c:pt idx="6">
                  <c:v>Muharrem ince</c:v>
                </c:pt>
                <c:pt idx="7">
                  <c:v>Ali Babacan</c:v>
                </c:pt>
                <c:pt idx="8">
                  <c:v>Ahmet Davutoğlu</c:v>
                </c:pt>
                <c:pt idx="9">
                  <c:v>Temel Karamollaoğlu</c:v>
                </c:pt>
                <c:pt idx="10">
                  <c:v>Selahattin Demirtaş</c:v>
                </c:pt>
                <c:pt idx="11">
                  <c:v>Pervin Buldan</c:v>
                </c:pt>
                <c:pt idx="12">
                  <c:v>Mithat Sancar</c:v>
                </c:pt>
                <c:pt idx="13">
                  <c:v>Erkan Baş</c:v>
                </c:pt>
                <c:pt idx="14">
                  <c:v>Fatih Erbakan</c:v>
                </c:pt>
              </c:strCache>
            </c:strRef>
          </c:cat>
          <c:val>
            <c:numRef>
              <c:f>Sayfa1!$C$2:$C$16</c:f>
              <c:numCache>
                <c:formatCode>0%</c:formatCode>
                <c:ptCount val="15"/>
                <c:pt idx="0">
                  <c:v>0.62</c:v>
                </c:pt>
                <c:pt idx="1">
                  <c:v>0.66</c:v>
                </c:pt>
                <c:pt idx="2">
                  <c:v>0.54</c:v>
                </c:pt>
                <c:pt idx="3">
                  <c:v>0.55000000000000004</c:v>
                </c:pt>
                <c:pt idx="4">
                  <c:v>0.51</c:v>
                </c:pt>
                <c:pt idx="5">
                  <c:v>0.56000000000000005</c:v>
                </c:pt>
                <c:pt idx="6">
                  <c:v>0.88</c:v>
                </c:pt>
                <c:pt idx="7">
                  <c:v>0.83</c:v>
                </c:pt>
                <c:pt idx="8">
                  <c:v>0.91</c:v>
                </c:pt>
                <c:pt idx="9">
                  <c:v>0.86</c:v>
                </c:pt>
                <c:pt idx="10">
                  <c:v>0.81</c:v>
                </c:pt>
                <c:pt idx="11">
                  <c:v>0.82</c:v>
                </c:pt>
                <c:pt idx="12">
                  <c:v>0.81</c:v>
                </c:pt>
                <c:pt idx="13">
                  <c:v>0.83</c:v>
                </c:pt>
                <c:pt idx="14">
                  <c:v>0.89</c:v>
                </c:pt>
              </c:numCache>
            </c:numRef>
          </c:val>
        </c:ser>
        <c:ser>
          <c:idx val="2"/>
          <c:order val="2"/>
          <c:tx>
            <c:strRef>
              <c:f>Sayfa1!$D$1</c:f>
              <c:strCache>
                <c:ptCount val="1"/>
                <c:pt idx="0">
                  <c:v>Fikrim yok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Sayfa1!$A$2:$A$16</c:f>
              <c:strCache>
                <c:ptCount val="15"/>
                <c:pt idx="0">
                  <c:v>Recep Tayyip Erdoğan</c:v>
                </c:pt>
                <c:pt idx="1">
                  <c:v>Devlet Bahçeli</c:v>
                </c:pt>
                <c:pt idx="2">
                  <c:v>Kemal Kılıçdaroğlu</c:v>
                </c:pt>
                <c:pt idx="3">
                  <c:v>Meral Akşener</c:v>
                </c:pt>
                <c:pt idx="4">
                  <c:v>Mansur Yavaş</c:v>
                </c:pt>
                <c:pt idx="5">
                  <c:v>Ekrem İmamoğlu</c:v>
                </c:pt>
                <c:pt idx="6">
                  <c:v>Muharrem ince</c:v>
                </c:pt>
                <c:pt idx="7">
                  <c:v>Ali Babacan</c:v>
                </c:pt>
                <c:pt idx="8">
                  <c:v>Ahmet Davutoğlu</c:v>
                </c:pt>
                <c:pt idx="9">
                  <c:v>Temel Karamollaoğlu</c:v>
                </c:pt>
                <c:pt idx="10">
                  <c:v>Selahattin Demirtaş</c:v>
                </c:pt>
                <c:pt idx="11">
                  <c:v>Pervin Buldan</c:v>
                </c:pt>
                <c:pt idx="12">
                  <c:v>Mithat Sancar</c:v>
                </c:pt>
                <c:pt idx="13">
                  <c:v>Erkan Baş</c:v>
                </c:pt>
                <c:pt idx="14">
                  <c:v>Fatih Erbakan</c:v>
                </c:pt>
              </c:strCache>
            </c:strRef>
          </c:cat>
          <c:val>
            <c:numRef>
              <c:f>Sayfa1!$D$2:$D$16</c:f>
              <c:numCache>
                <c:formatCode>0%</c:formatCode>
                <c:ptCount val="15"/>
                <c:pt idx="0">
                  <c:v>0</c:v>
                </c:pt>
                <c:pt idx="1">
                  <c:v>0.01</c:v>
                </c:pt>
                <c:pt idx="2">
                  <c:v>0.01</c:v>
                </c:pt>
                <c:pt idx="3">
                  <c:v>0.01</c:v>
                </c:pt>
                <c:pt idx="4">
                  <c:v>0.01</c:v>
                </c:pt>
                <c:pt idx="5">
                  <c:v>0.01</c:v>
                </c:pt>
                <c:pt idx="6">
                  <c:v>0.03</c:v>
                </c:pt>
                <c:pt idx="7">
                  <c:v>0.03</c:v>
                </c:pt>
                <c:pt idx="8">
                  <c:v>0.02</c:v>
                </c:pt>
                <c:pt idx="9">
                  <c:v>0.03</c:v>
                </c:pt>
                <c:pt idx="10">
                  <c:v>0.02</c:v>
                </c:pt>
                <c:pt idx="11">
                  <c:v>0.03</c:v>
                </c:pt>
                <c:pt idx="12">
                  <c:v>0.05</c:v>
                </c:pt>
                <c:pt idx="13">
                  <c:v>0.06</c:v>
                </c:pt>
                <c:pt idx="14">
                  <c:v>0.05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7852184"/>
        <c:axId val="347853360"/>
      </c:barChart>
      <c:catAx>
        <c:axId val="347852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347853360"/>
        <c:crosses val="autoZero"/>
        <c:auto val="1"/>
        <c:lblAlgn val="ctr"/>
        <c:lblOffset val="100"/>
        <c:noMultiLvlLbl val="0"/>
      </c:catAx>
      <c:valAx>
        <c:axId val="347853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347852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Sütun1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&quot;%&quot;##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Sayfa1!$A$2:$A$4</c:f>
              <c:strCache>
                <c:ptCount val="3"/>
                <c:pt idx="0">
                  <c:v>Recep Tayyip Erdoğan</c:v>
                </c:pt>
                <c:pt idx="1">
                  <c:v>Kemal Kılıçdaroğlu</c:v>
                </c:pt>
                <c:pt idx="2">
                  <c:v>Kararsız</c:v>
                </c:pt>
              </c:strCache>
            </c:strRef>
          </c:cat>
          <c:val>
            <c:numRef>
              <c:f>Sayfa1!$B$2:$B$4</c:f>
              <c:numCache>
                <c:formatCode>General</c:formatCode>
                <c:ptCount val="3"/>
                <c:pt idx="0">
                  <c:v>36.6</c:v>
                </c:pt>
                <c:pt idx="1">
                  <c:v>44.8</c:v>
                </c:pt>
                <c:pt idx="2">
                  <c:v>18.600000000000001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7847480"/>
        <c:axId val="293318224"/>
      </c:barChart>
      <c:catAx>
        <c:axId val="3478474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tr-TR"/>
          </a:p>
        </c:txPr>
        <c:crossAx val="293318224"/>
        <c:crosses val="autoZero"/>
        <c:auto val="1"/>
        <c:lblAlgn val="ctr"/>
        <c:lblOffset val="100"/>
        <c:noMultiLvlLbl val="0"/>
      </c:catAx>
      <c:valAx>
        <c:axId val="293318224"/>
        <c:scaling>
          <c:orientation val="minMax"/>
        </c:scaling>
        <c:delete val="0"/>
        <c:axPos val="l"/>
        <c:majorGridlines/>
        <c:numFmt formatCode="&quot;%&quot;#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tr-TR"/>
          </a:p>
        </c:txPr>
        <c:crossAx val="3478474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Sütun1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&quot;%&quot;##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Sayfa1!$A$2:$A$6</c:f>
              <c:strCache>
                <c:ptCount val="5"/>
                <c:pt idx="0">
                  <c:v>Çok etkiler </c:v>
                </c:pt>
                <c:pt idx="1">
                  <c:v>Biraz Etkiler</c:v>
                </c:pt>
                <c:pt idx="2">
                  <c:v>Fikri yok</c:v>
                </c:pt>
                <c:pt idx="3">
                  <c:v>Etkilemez</c:v>
                </c:pt>
                <c:pt idx="4">
                  <c:v>Hiç Etkilemez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13.5</c:v>
                </c:pt>
                <c:pt idx="1">
                  <c:v>17.309999999999999</c:v>
                </c:pt>
                <c:pt idx="2">
                  <c:v>4.7</c:v>
                </c:pt>
                <c:pt idx="3">
                  <c:v>39.880000000000003</c:v>
                </c:pt>
                <c:pt idx="4">
                  <c:v>24.61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6738312"/>
        <c:axId val="346738704"/>
      </c:barChart>
      <c:catAx>
        <c:axId val="3467383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tr-TR"/>
          </a:p>
        </c:txPr>
        <c:crossAx val="346738704"/>
        <c:crosses val="autoZero"/>
        <c:auto val="1"/>
        <c:lblAlgn val="ctr"/>
        <c:lblOffset val="100"/>
        <c:noMultiLvlLbl val="0"/>
      </c:catAx>
      <c:valAx>
        <c:axId val="346738704"/>
        <c:scaling>
          <c:orientation val="minMax"/>
        </c:scaling>
        <c:delete val="0"/>
        <c:axPos val="l"/>
        <c:majorGridlines/>
        <c:numFmt formatCode="&quot;%&quot;#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tr-TR"/>
          </a:p>
        </c:txPr>
        <c:crossAx val="3467383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Sütun1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&quot;%&quot;##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Sayfa1!$A$2:$A$4</c:f>
              <c:strCache>
                <c:ptCount val="3"/>
                <c:pt idx="0">
                  <c:v>Evet</c:v>
                </c:pt>
                <c:pt idx="1">
                  <c:v>Hayır </c:v>
                </c:pt>
                <c:pt idx="2">
                  <c:v>Fikri yok</c:v>
                </c:pt>
              </c:strCache>
            </c:strRef>
          </c:cat>
          <c:val>
            <c:numRef>
              <c:f>Sayfa1!$B$2:$B$4</c:f>
              <c:numCache>
                <c:formatCode>General</c:formatCode>
                <c:ptCount val="3"/>
                <c:pt idx="0">
                  <c:v>3.96</c:v>
                </c:pt>
                <c:pt idx="1">
                  <c:v>94.63</c:v>
                </c:pt>
                <c:pt idx="2">
                  <c:v>1.41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6732824"/>
        <c:axId val="346736352"/>
      </c:barChart>
      <c:catAx>
        <c:axId val="346732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tr-TR"/>
          </a:p>
        </c:txPr>
        <c:crossAx val="346736352"/>
        <c:crosses val="autoZero"/>
        <c:auto val="1"/>
        <c:lblAlgn val="ctr"/>
        <c:lblOffset val="100"/>
        <c:noMultiLvlLbl val="0"/>
      </c:catAx>
      <c:valAx>
        <c:axId val="346736352"/>
        <c:scaling>
          <c:orientation val="minMax"/>
        </c:scaling>
        <c:delete val="0"/>
        <c:axPos val="l"/>
        <c:majorGridlines/>
        <c:numFmt formatCode="&quot;%&quot;#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tr-TR"/>
          </a:p>
        </c:txPr>
        <c:crossAx val="3467328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Sütun1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&quot;%&quot;##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Sayfa1!$A$2:$A$4</c:f>
              <c:strCache>
                <c:ptCount val="3"/>
                <c:pt idx="0">
                  <c:v>Evet</c:v>
                </c:pt>
                <c:pt idx="1">
                  <c:v>Hayır </c:v>
                </c:pt>
                <c:pt idx="2">
                  <c:v>Fikri yok</c:v>
                </c:pt>
              </c:strCache>
            </c:strRef>
          </c:cat>
          <c:val>
            <c:numRef>
              <c:f>Sayfa1!$B$2:$B$4</c:f>
              <c:numCache>
                <c:formatCode>General</c:formatCode>
                <c:ptCount val="3"/>
                <c:pt idx="0">
                  <c:v>9.61</c:v>
                </c:pt>
                <c:pt idx="1">
                  <c:v>86.29</c:v>
                </c:pt>
                <c:pt idx="2">
                  <c:v>4.0999999999999996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6737528"/>
        <c:axId val="346737136"/>
      </c:barChart>
      <c:catAx>
        <c:axId val="346737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tr-TR"/>
          </a:p>
        </c:txPr>
        <c:crossAx val="346737136"/>
        <c:crosses val="autoZero"/>
        <c:auto val="1"/>
        <c:lblAlgn val="ctr"/>
        <c:lblOffset val="100"/>
        <c:noMultiLvlLbl val="0"/>
      </c:catAx>
      <c:valAx>
        <c:axId val="346737136"/>
        <c:scaling>
          <c:orientation val="minMax"/>
        </c:scaling>
        <c:delete val="0"/>
        <c:axPos val="l"/>
        <c:majorGridlines/>
        <c:numFmt formatCode="&quot;%&quot;#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tr-TR"/>
          </a:p>
        </c:txPr>
        <c:crossAx val="3467375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Sütun1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&quot;%&quot;##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Sayfa1!$A$2:$A$4</c:f>
              <c:strCache>
                <c:ptCount val="3"/>
                <c:pt idx="0">
                  <c:v>Evet</c:v>
                </c:pt>
                <c:pt idx="1">
                  <c:v>Hayır </c:v>
                </c:pt>
                <c:pt idx="2">
                  <c:v>Fikri yok</c:v>
                </c:pt>
              </c:strCache>
            </c:strRef>
          </c:cat>
          <c:val>
            <c:numRef>
              <c:f>Sayfa1!$B$2:$B$4</c:f>
              <c:numCache>
                <c:formatCode>General</c:formatCode>
                <c:ptCount val="3"/>
                <c:pt idx="0">
                  <c:v>9.1999999999999993</c:v>
                </c:pt>
                <c:pt idx="1">
                  <c:v>86.8</c:v>
                </c:pt>
                <c:pt idx="2">
                  <c:v>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6732432"/>
        <c:axId val="346733216"/>
      </c:barChart>
      <c:catAx>
        <c:axId val="3467324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tr-TR" dirty="0" smtClean="0"/>
                  <a:t>İSTANBUL</a:t>
                </a:r>
                <a:endParaRPr lang="tr-TR" dirty="0"/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tr-TR"/>
          </a:p>
        </c:txPr>
        <c:crossAx val="346733216"/>
        <c:crosses val="autoZero"/>
        <c:auto val="1"/>
        <c:lblAlgn val="ctr"/>
        <c:lblOffset val="100"/>
        <c:noMultiLvlLbl val="0"/>
      </c:catAx>
      <c:valAx>
        <c:axId val="346733216"/>
        <c:scaling>
          <c:orientation val="minMax"/>
        </c:scaling>
        <c:delete val="0"/>
        <c:axPos val="l"/>
        <c:majorGridlines/>
        <c:numFmt formatCode="&quot;%&quot;#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tr-TR"/>
          </a:p>
        </c:txPr>
        <c:crossAx val="3467324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Sütun1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&quot;%&quot;##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Sayfa1!$A$2:$A$4</c:f>
              <c:strCache>
                <c:ptCount val="3"/>
                <c:pt idx="0">
                  <c:v>Evet</c:v>
                </c:pt>
                <c:pt idx="1">
                  <c:v>Hayır </c:v>
                </c:pt>
                <c:pt idx="2">
                  <c:v>Fikri yok</c:v>
                </c:pt>
              </c:strCache>
            </c:strRef>
          </c:cat>
          <c:val>
            <c:numRef>
              <c:f>Sayfa1!$B$2:$B$4</c:f>
              <c:numCache>
                <c:formatCode>General</c:formatCode>
                <c:ptCount val="3"/>
                <c:pt idx="0">
                  <c:v>7.9</c:v>
                </c:pt>
                <c:pt idx="1">
                  <c:v>90.1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8230888"/>
        <c:axId val="228231280"/>
      </c:barChart>
      <c:catAx>
        <c:axId val="2282308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tr-TR" dirty="0" smtClean="0"/>
                  <a:t>ANKARA</a:t>
                </a:r>
                <a:endParaRPr lang="tr-TR" dirty="0"/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tr-TR"/>
          </a:p>
        </c:txPr>
        <c:crossAx val="228231280"/>
        <c:crosses val="autoZero"/>
        <c:auto val="1"/>
        <c:lblAlgn val="ctr"/>
        <c:lblOffset val="100"/>
        <c:noMultiLvlLbl val="0"/>
      </c:catAx>
      <c:valAx>
        <c:axId val="228231280"/>
        <c:scaling>
          <c:orientation val="minMax"/>
        </c:scaling>
        <c:delete val="0"/>
        <c:axPos val="l"/>
        <c:majorGridlines/>
        <c:numFmt formatCode="&quot;%&quot;#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tr-TR"/>
          </a:p>
        </c:txPr>
        <c:crossAx val="2282308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Sütun1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&quot;%&quot;##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Sayfa1!$A$2:$A$4</c:f>
              <c:strCache>
                <c:ptCount val="3"/>
                <c:pt idx="0">
                  <c:v>Evet</c:v>
                </c:pt>
                <c:pt idx="1">
                  <c:v>Hayır </c:v>
                </c:pt>
                <c:pt idx="2">
                  <c:v>Fikri yok</c:v>
                </c:pt>
              </c:strCache>
            </c:strRef>
          </c:cat>
          <c:val>
            <c:numRef>
              <c:f>Sayfa1!$B$2:$B$4</c:f>
              <c:numCache>
                <c:formatCode>General</c:formatCode>
                <c:ptCount val="3"/>
                <c:pt idx="0">
                  <c:v>4</c:v>
                </c:pt>
                <c:pt idx="1">
                  <c:v>91.1</c:v>
                </c:pt>
                <c:pt idx="2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8232064"/>
        <c:axId val="228228928"/>
      </c:barChart>
      <c:catAx>
        <c:axId val="2282320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tr-TR" dirty="0" smtClean="0"/>
                  <a:t>DİYARBAKIR</a:t>
                </a:r>
                <a:endParaRPr lang="tr-TR" dirty="0"/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tr-TR"/>
          </a:p>
        </c:txPr>
        <c:crossAx val="228228928"/>
        <c:crosses val="autoZero"/>
        <c:auto val="1"/>
        <c:lblAlgn val="ctr"/>
        <c:lblOffset val="100"/>
        <c:noMultiLvlLbl val="0"/>
      </c:catAx>
      <c:valAx>
        <c:axId val="228228928"/>
        <c:scaling>
          <c:orientation val="minMax"/>
        </c:scaling>
        <c:delete val="0"/>
        <c:axPos val="l"/>
        <c:majorGridlines/>
        <c:numFmt formatCode="&quot;%&quot;#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tr-TR"/>
          </a:p>
        </c:txPr>
        <c:crossAx val="2282320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Sütun1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&quot;%&quot;##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Sayfa1!$A$2:$A$4</c:f>
              <c:strCache>
                <c:ptCount val="3"/>
                <c:pt idx="0">
                  <c:v>Evet</c:v>
                </c:pt>
                <c:pt idx="1">
                  <c:v>Hayır </c:v>
                </c:pt>
                <c:pt idx="2">
                  <c:v>Fikri yok</c:v>
                </c:pt>
              </c:strCache>
            </c:strRef>
          </c:cat>
          <c:val>
            <c:numRef>
              <c:f>Sayfa1!$B$2:$B$4</c:f>
              <c:numCache>
                <c:formatCode>General</c:formatCode>
                <c:ptCount val="3"/>
                <c:pt idx="0">
                  <c:v>7</c:v>
                </c:pt>
                <c:pt idx="1">
                  <c:v>90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8229712"/>
        <c:axId val="228230496"/>
      </c:barChart>
      <c:catAx>
        <c:axId val="2282297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tr-TR" dirty="0" smtClean="0"/>
                  <a:t>ERZURUM</a:t>
                </a:r>
                <a:endParaRPr lang="tr-TR" dirty="0"/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tr-TR"/>
          </a:p>
        </c:txPr>
        <c:crossAx val="228230496"/>
        <c:crosses val="autoZero"/>
        <c:auto val="1"/>
        <c:lblAlgn val="ctr"/>
        <c:lblOffset val="100"/>
        <c:noMultiLvlLbl val="0"/>
      </c:catAx>
      <c:valAx>
        <c:axId val="228230496"/>
        <c:scaling>
          <c:orientation val="minMax"/>
        </c:scaling>
        <c:delete val="0"/>
        <c:axPos val="l"/>
        <c:majorGridlines/>
        <c:numFmt formatCode="&quot;%&quot;#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tr-TR"/>
          </a:p>
        </c:txPr>
        <c:crossAx val="228229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Sütun1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&quot;%&quot;##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Sayfa1!$A$2:$A$4</c:f>
              <c:strCache>
                <c:ptCount val="3"/>
                <c:pt idx="0">
                  <c:v>Evet</c:v>
                </c:pt>
                <c:pt idx="1">
                  <c:v>Hayır </c:v>
                </c:pt>
                <c:pt idx="2">
                  <c:v>Fikri yok</c:v>
                </c:pt>
              </c:strCache>
            </c:strRef>
          </c:cat>
          <c:val>
            <c:numRef>
              <c:f>Sayfa1!$B$2:$B$4</c:f>
              <c:numCache>
                <c:formatCode>General</c:formatCode>
                <c:ptCount val="3"/>
                <c:pt idx="0">
                  <c:v>8.8000000000000007</c:v>
                </c:pt>
                <c:pt idx="1">
                  <c:v>88.2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7850224"/>
        <c:axId val="347850616"/>
      </c:barChart>
      <c:catAx>
        <c:axId val="3478502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tr-TR" dirty="0" smtClean="0"/>
                  <a:t>SAMSUN</a:t>
                </a:r>
                <a:endParaRPr lang="tr-TR" dirty="0"/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tr-TR"/>
          </a:p>
        </c:txPr>
        <c:crossAx val="347850616"/>
        <c:crosses val="autoZero"/>
        <c:auto val="1"/>
        <c:lblAlgn val="ctr"/>
        <c:lblOffset val="100"/>
        <c:noMultiLvlLbl val="0"/>
      </c:catAx>
      <c:valAx>
        <c:axId val="347850616"/>
        <c:scaling>
          <c:orientation val="minMax"/>
        </c:scaling>
        <c:delete val="0"/>
        <c:axPos val="l"/>
        <c:majorGridlines/>
        <c:numFmt formatCode="&quot;%&quot;#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tr-TR"/>
          </a:p>
        </c:txPr>
        <c:crossAx val="3478502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598C-6FE2-40B7-A297-DBC844AB2BE4}" type="datetimeFigureOut">
              <a:rPr lang="tr-TR" smtClean="0"/>
              <a:t>11.06.2022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131C8-91D3-47EB-84A7-36B6B0A33C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6660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598C-6FE2-40B7-A297-DBC844AB2BE4}" type="datetimeFigureOut">
              <a:rPr lang="tr-TR" smtClean="0"/>
              <a:t>11.06.2022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131C8-91D3-47EB-84A7-36B6B0A33C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2737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598C-6FE2-40B7-A297-DBC844AB2BE4}" type="datetimeFigureOut">
              <a:rPr lang="tr-TR" smtClean="0"/>
              <a:t>11.06.2022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131C8-91D3-47EB-84A7-36B6B0A33C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5515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598C-6FE2-40B7-A297-DBC844AB2BE4}" type="datetimeFigureOut">
              <a:rPr lang="tr-TR" smtClean="0"/>
              <a:t>11.06.2022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131C8-91D3-47EB-84A7-36B6B0A33C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4127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598C-6FE2-40B7-A297-DBC844AB2BE4}" type="datetimeFigureOut">
              <a:rPr lang="tr-TR" smtClean="0"/>
              <a:t>11.06.2022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131C8-91D3-47EB-84A7-36B6B0A33C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7602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598C-6FE2-40B7-A297-DBC844AB2BE4}" type="datetimeFigureOut">
              <a:rPr lang="tr-TR" smtClean="0"/>
              <a:t>11.06.2022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131C8-91D3-47EB-84A7-36B6B0A33C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6661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598C-6FE2-40B7-A297-DBC844AB2BE4}" type="datetimeFigureOut">
              <a:rPr lang="tr-TR" smtClean="0"/>
              <a:t>11.06.2022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131C8-91D3-47EB-84A7-36B6B0A33C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9329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598C-6FE2-40B7-A297-DBC844AB2BE4}" type="datetimeFigureOut">
              <a:rPr lang="tr-TR" smtClean="0"/>
              <a:t>11.06.2022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131C8-91D3-47EB-84A7-36B6B0A33C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3588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598C-6FE2-40B7-A297-DBC844AB2BE4}" type="datetimeFigureOut">
              <a:rPr lang="tr-TR" smtClean="0"/>
              <a:t>11.06.2022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131C8-91D3-47EB-84A7-36B6B0A33C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493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598C-6FE2-40B7-A297-DBC844AB2BE4}" type="datetimeFigureOut">
              <a:rPr lang="tr-TR" smtClean="0"/>
              <a:t>11.06.2022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131C8-91D3-47EB-84A7-36B6B0A33C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102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598C-6FE2-40B7-A297-DBC844AB2BE4}" type="datetimeFigureOut">
              <a:rPr lang="tr-TR" smtClean="0"/>
              <a:t>11.06.2022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131C8-91D3-47EB-84A7-36B6B0A33C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750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9598C-6FE2-40B7-A297-DBC844AB2BE4}" type="datetimeFigureOut">
              <a:rPr lang="tr-TR" smtClean="0"/>
              <a:t>11.06.2022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131C8-91D3-47EB-84A7-36B6B0A33C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033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artibirarastirma.com/" TargetMode="External"/><Relationship Id="rId4" Type="http://schemas.openxmlformats.org/officeDocument/2006/relationships/hyperlink" Target="mailto:info@artibirarastirma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huseyincaliskaner@artibirarastirma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11237"/>
          </a:xfrm>
        </p:spPr>
        <p:txBody>
          <a:bodyPr>
            <a:normAutofit/>
          </a:bodyPr>
          <a:lstStyle/>
          <a:p>
            <a:r>
              <a:rPr lang="tr-TR" sz="2800" dirty="0" smtClean="0"/>
              <a:t>ARTIBİR ARAŞTIRMA ALEVİLİK ARAŞTIRMASI</a:t>
            </a:r>
            <a:endParaRPr lang="tr-TR" sz="2800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150" y="2133600"/>
            <a:ext cx="4198091" cy="1948070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437" y="0"/>
            <a:ext cx="1749563" cy="811862"/>
          </a:xfrm>
          <a:prstGeom prst="rect">
            <a:avLst/>
          </a:prstGeom>
        </p:spPr>
      </p:pic>
      <p:sp>
        <p:nvSpPr>
          <p:cNvPr id="5" name="Unvan 1"/>
          <p:cNvSpPr txBox="1">
            <a:spLocks/>
          </p:cNvSpPr>
          <p:nvPr/>
        </p:nvSpPr>
        <p:spPr>
          <a:xfrm>
            <a:off x="868018" y="4492487"/>
            <a:ext cx="9144000" cy="220358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800" dirty="0" smtClean="0">
              <a:hlinkClick r:id=""/>
            </a:endParaRPr>
          </a:p>
          <a:p>
            <a:r>
              <a:rPr lang="tr-TR" sz="2800" dirty="0" smtClean="0">
                <a:hlinkClick r:id=""/>
              </a:rPr>
              <a:t>huseyincaliskaner@artibirarastirma.com</a:t>
            </a:r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0532 326 8918</a:t>
            </a:r>
          </a:p>
          <a:p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>
                <a:hlinkClick r:id="rId4"/>
              </a:rPr>
              <a:t>info@artibirarastirma.com</a:t>
            </a:r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>
                <a:hlinkClick r:id="rId5"/>
              </a:rPr>
              <a:t>www.artibirarastirma.com</a:t>
            </a:r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Twitter: @</a:t>
            </a:r>
            <a:r>
              <a:rPr lang="tr-TR" sz="2800" dirty="0" err="1" smtClean="0"/>
              <a:t>caliskanerh</a:t>
            </a:r>
            <a:endParaRPr lang="tr-TR" sz="2800" dirty="0" smtClean="0"/>
          </a:p>
          <a:p>
            <a:endParaRPr lang="tr-TR" sz="28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4487" cy="1444487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3392"/>
            <a:ext cx="2532636" cy="1424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96127"/>
          </a:xfrm>
        </p:spPr>
        <p:txBody>
          <a:bodyPr>
            <a:normAutofit/>
          </a:bodyPr>
          <a:lstStyle/>
          <a:p>
            <a:r>
              <a:rPr lang="tr-TR" sz="2400" dirty="0" smtClean="0"/>
              <a:t/>
            </a:r>
            <a:br>
              <a:rPr lang="tr-TR" sz="2400" dirty="0" smtClean="0"/>
            </a:br>
            <a:endParaRPr lang="tr-TR" sz="2400" dirty="0"/>
          </a:p>
        </p:txBody>
      </p:sp>
      <p:sp>
        <p:nvSpPr>
          <p:cNvPr id="6" name="Dikdörtgen 5"/>
          <p:cNvSpPr/>
          <p:nvPr/>
        </p:nvSpPr>
        <p:spPr>
          <a:xfrm>
            <a:off x="2115219" y="527055"/>
            <a:ext cx="9802555" cy="11169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dirty="0" smtClean="0"/>
              <a:t>Kemal </a:t>
            </a:r>
            <a:r>
              <a:rPr lang="tr-TR" sz="2800" dirty="0" err="1"/>
              <a:t>Kılıçdaroğlu’nun</a:t>
            </a:r>
            <a:r>
              <a:rPr lang="tr-TR" sz="2800" dirty="0"/>
              <a:t> cumhurbaşkanı adayı olması durumunda </a:t>
            </a:r>
            <a:endParaRPr lang="tr-TR" sz="2800" dirty="0" smtClean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dirty="0" smtClean="0"/>
              <a:t>mezhebi</a:t>
            </a:r>
            <a:r>
              <a:rPr lang="tr-TR" sz="2800" dirty="0"/>
              <a:t>/ alevi olması sizin için bir sorun mu?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5 Graf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6739479"/>
              </p:ext>
            </p:extLst>
          </p:nvPr>
        </p:nvGraphicFramePr>
        <p:xfrm>
          <a:off x="1268896" y="1713188"/>
          <a:ext cx="8066088" cy="4510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437" y="0"/>
            <a:ext cx="1749563" cy="81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70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96127"/>
          </a:xfrm>
        </p:spPr>
        <p:txBody>
          <a:bodyPr>
            <a:normAutofit/>
          </a:bodyPr>
          <a:lstStyle/>
          <a:p>
            <a:r>
              <a:rPr lang="tr-TR" sz="2400" dirty="0" smtClean="0"/>
              <a:t/>
            </a:r>
            <a:br>
              <a:rPr lang="tr-TR" sz="2400" dirty="0" smtClean="0"/>
            </a:br>
            <a:endParaRPr lang="tr-TR" sz="2400" dirty="0"/>
          </a:p>
        </p:txBody>
      </p:sp>
      <p:sp>
        <p:nvSpPr>
          <p:cNvPr id="6" name="Dikdörtgen 5"/>
          <p:cNvSpPr/>
          <p:nvPr/>
        </p:nvSpPr>
        <p:spPr>
          <a:xfrm>
            <a:off x="697236" y="413654"/>
            <a:ext cx="9581341" cy="11169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dirty="0" smtClean="0"/>
              <a:t>Kemal </a:t>
            </a:r>
            <a:r>
              <a:rPr lang="tr-TR" sz="2800" dirty="0" err="1"/>
              <a:t>Kılıçdaroğlu’nun</a:t>
            </a:r>
            <a:r>
              <a:rPr lang="tr-TR" sz="2800" dirty="0"/>
              <a:t> cumhurbaşkanı adayı olması durumunda </a:t>
            </a:r>
            <a:endParaRPr lang="tr-TR" sz="2800" dirty="0" smtClean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dirty="0" smtClean="0"/>
              <a:t>mezhebi</a:t>
            </a:r>
            <a:r>
              <a:rPr lang="tr-TR" sz="2800" dirty="0"/>
              <a:t>/ alevi olması sizin için bir sorun mu?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5 Graf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8689621"/>
              </p:ext>
            </p:extLst>
          </p:nvPr>
        </p:nvGraphicFramePr>
        <p:xfrm>
          <a:off x="1268896" y="1713188"/>
          <a:ext cx="8066088" cy="4510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437" y="0"/>
            <a:ext cx="1749563" cy="81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07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96127"/>
          </a:xfrm>
        </p:spPr>
        <p:txBody>
          <a:bodyPr>
            <a:normAutofit/>
          </a:bodyPr>
          <a:lstStyle/>
          <a:p>
            <a:r>
              <a:rPr lang="tr-TR" sz="2400" dirty="0" smtClean="0"/>
              <a:t/>
            </a:r>
            <a:br>
              <a:rPr lang="tr-TR" sz="2400" dirty="0" smtClean="0"/>
            </a:br>
            <a:endParaRPr lang="tr-TR" sz="2400" dirty="0"/>
          </a:p>
        </p:txBody>
      </p:sp>
      <p:sp>
        <p:nvSpPr>
          <p:cNvPr id="6" name="Dikdörtgen 5"/>
          <p:cNvSpPr/>
          <p:nvPr/>
        </p:nvSpPr>
        <p:spPr>
          <a:xfrm>
            <a:off x="1028541" y="253376"/>
            <a:ext cx="9917971" cy="11169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dirty="0" smtClean="0"/>
              <a:t>Kemal </a:t>
            </a:r>
            <a:r>
              <a:rPr lang="tr-TR" sz="2800" dirty="0" err="1"/>
              <a:t>Kılıçdaroğlu’nun</a:t>
            </a:r>
            <a:r>
              <a:rPr lang="tr-TR" sz="2800" dirty="0"/>
              <a:t> cumhurbaşkanı adayı olması durumunda </a:t>
            </a:r>
            <a:endParaRPr lang="tr-TR" sz="2800" dirty="0" smtClean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dirty="0" smtClean="0"/>
              <a:t>mezhebi</a:t>
            </a:r>
            <a:r>
              <a:rPr lang="tr-TR" sz="2800" dirty="0"/>
              <a:t>/ alevi olması sizin için bir sorun mu?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5 Graf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5974736"/>
              </p:ext>
            </p:extLst>
          </p:nvPr>
        </p:nvGraphicFramePr>
        <p:xfrm>
          <a:off x="1268896" y="1713188"/>
          <a:ext cx="8066088" cy="4510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437" y="0"/>
            <a:ext cx="1749563" cy="81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26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96127"/>
          </a:xfrm>
        </p:spPr>
        <p:txBody>
          <a:bodyPr>
            <a:normAutofit/>
          </a:bodyPr>
          <a:lstStyle/>
          <a:p>
            <a:r>
              <a:rPr lang="tr-TR" sz="2400" dirty="0" smtClean="0"/>
              <a:t/>
            </a:r>
            <a:br>
              <a:rPr lang="tr-TR" sz="2400" dirty="0" smtClean="0"/>
            </a:br>
            <a:endParaRPr lang="tr-TR" sz="2400" dirty="0"/>
          </a:p>
        </p:txBody>
      </p:sp>
      <p:sp>
        <p:nvSpPr>
          <p:cNvPr id="6" name="Dikdörtgen 5"/>
          <p:cNvSpPr/>
          <p:nvPr/>
        </p:nvSpPr>
        <p:spPr>
          <a:xfrm>
            <a:off x="904722" y="198863"/>
            <a:ext cx="9608271" cy="11169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dirty="0" smtClean="0"/>
              <a:t>Kemal </a:t>
            </a:r>
            <a:r>
              <a:rPr lang="tr-TR" sz="2800" dirty="0" err="1"/>
              <a:t>Kılıçdaroğlu’nun</a:t>
            </a:r>
            <a:r>
              <a:rPr lang="tr-TR" sz="2800" dirty="0"/>
              <a:t> cumhurbaşkanı adayı </a:t>
            </a:r>
            <a:endParaRPr lang="tr-TR" sz="2800" dirty="0" smtClean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dirty="0" smtClean="0"/>
              <a:t>olması </a:t>
            </a:r>
            <a:r>
              <a:rPr lang="tr-TR" sz="2800" dirty="0"/>
              <a:t>durumunda </a:t>
            </a:r>
            <a:r>
              <a:rPr lang="tr-TR" sz="2800" dirty="0" smtClean="0"/>
              <a:t>mezhebi</a:t>
            </a:r>
            <a:r>
              <a:rPr lang="tr-TR" sz="2800" dirty="0"/>
              <a:t>/ alevi olması sizin için bir sorun mu?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5 Graf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7518224"/>
              </p:ext>
            </p:extLst>
          </p:nvPr>
        </p:nvGraphicFramePr>
        <p:xfrm>
          <a:off x="1268896" y="1713188"/>
          <a:ext cx="8066088" cy="4510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437" y="0"/>
            <a:ext cx="1749563" cy="81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23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96127"/>
          </a:xfrm>
        </p:spPr>
        <p:txBody>
          <a:bodyPr>
            <a:normAutofit/>
          </a:bodyPr>
          <a:lstStyle/>
          <a:p>
            <a:r>
              <a:rPr lang="tr-TR" sz="2400" dirty="0" smtClean="0"/>
              <a:t/>
            </a:r>
            <a:br>
              <a:rPr lang="tr-TR" sz="2400" dirty="0" smtClean="0"/>
            </a:br>
            <a:endParaRPr lang="tr-TR" sz="2400" dirty="0"/>
          </a:p>
        </p:txBody>
      </p:sp>
      <p:sp>
        <p:nvSpPr>
          <p:cNvPr id="6" name="Dikdörtgen 5"/>
          <p:cNvSpPr/>
          <p:nvPr/>
        </p:nvSpPr>
        <p:spPr>
          <a:xfrm>
            <a:off x="904722" y="198863"/>
            <a:ext cx="9608271" cy="11169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dirty="0" smtClean="0"/>
              <a:t>Kemal </a:t>
            </a:r>
            <a:r>
              <a:rPr lang="tr-TR" sz="2800" dirty="0" err="1"/>
              <a:t>Kılıçdaroğlu’nun</a:t>
            </a:r>
            <a:r>
              <a:rPr lang="tr-TR" sz="2800" dirty="0"/>
              <a:t> cumhurbaşkanı adayı </a:t>
            </a:r>
            <a:endParaRPr lang="tr-TR" sz="2800" dirty="0" smtClean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dirty="0" smtClean="0"/>
              <a:t>olması </a:t>
            </a:r>
            <a:r>
              <a:rPr lang="tr-TR" sz="2800" dirty="0"/>
              <a:t>durumunda </a:t>
            </a:r>
            <a:r>
              <a:rPr lang="tr-TR" sz="2800" dirty="0" smtClean="0"/>
              <a:t>mezhebi</a:t>
            </a:r>
            <a:r>
              <a:rPr lang="tr-TR" sz="2800" dirty="0"/>
              <a:t>/ alevi olması sizin için bir sorun mu?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5 Graf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962021"/>
              </p:ext>
            </p:extLst>
          </p:nvPr>
        </p:nvGraphicFramePr>
        <p:xfrm>
          <a:off x="1268896" y="1713188"/>
          <a:ext cx="8066088" cy="4510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437" y="0"/>
            <a:ext cx="1749563" cy="81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57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96127"/>
          </a:xfrm>
        </p:spPr>
        <p:txBody>
          <a:bodyPr>
            <a:normAutofit/>
          </a:bodyPr>
          <a:lstStyle/>
          <a:p>
            <a:r>
              <a:rPr lang="tr-TR" sz="2400" dirty="0" smtClean="0"/>
              <a:t/>
            </a:r>
            <a:br>
              <a:rPr lang="tr-TR" sz="2400" dirty="0" smtClean="0"/>
            </a:br>
            <a:endParaRPr lang="tr-TR" sz="2400" dirty="0"/>
          </a:p>
        </p:txBody>
      </p:sp>
      <p:sp>
        <p:nvSpPr>
          <p:cNvPr id="6" name="Dikdörtgen 5"/>
          <p:cNvSpPr/>
          <p:nvPr/>
        </p:nvSpPr>
        <p:spPr>
          <a:xfrm>
            <a:off x="904722" y="198863"/>
            <a:ext cx="9608271" cy="11169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dirty="0" smtClean="0"/>
              <a:t>Kemal </a:t>
            </a:r>
            <a:r>
              <a:rPr lang="tr-TR" sz="2800" dirty="0" err="1"/>
              <a:t>Kılıçdaroğlu’nun</a:t>
            </a:r>
            <a:r>
              <a:rPr lang="tr-TR" sz="2800" dirty="0"/>
              <a:t> cumhurbaşkanı adayı </a:t>
            </a:r>
            <a:endParaRPr lang="tr-TR" sz="2800" dirty="0" smtClean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dirty="0" smtClean="0"/>
              <a:t>olması </a:t>
            </a:r>
            <a:r>
              <a:rPr lang="tr-TR" sz="2800" dirty="0"/>
              <a:t>durumunda </a:t>
            </a:r>
            <a:r>
              <a:rPr lang="tr-TR" sz="2800" dirty="0" smtClean="0"/>
              <a:t>mezhebi</a:t>
            </a:r>
            <a:r>
              <a:rPr lang="tr-TR" sz="2800" dirty="0"/>
              <a:t>/ alevi olması sizin için bir sorun mu?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5 Graf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3718031"/>
              </p:ext>
            </p:extLst>
          </p:nvPr>
        </p:nvGraphicFramePr>
        <p:xfrm>
          <a:off x="1268896" y="1713188"/>
          <a:ext cx="8066088" cy="4510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437" y="0"/>
            <a:ext cx="1749563" cy="81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47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96127"/>
          </a:xfrm>
        </p:spPr>
        <p:txBody>
          <a:bodyPr>
            <a:normAutofit/>
          </a:bodyPr>
          <a:lstStyle/>
          <a:p>
            <a:r>
              <a:rPr lang="tr-TR" sz="2400" dirty="0" smtClean="0"/>
              <a:t/>
            </a:r>
            <a:br>
              <a:rPr lang="tr-TR" sz="2400" dirty="0" smtClean="0"/>
            </a:br>
            <a:endParaRPr lang="tr-TR" sz="2400" dirty="0"/>
          </a:p>
        </p:txBody>
      </p:sp>
      <p:sp>
        <p:nvSpPr>
          <p:cNvPr id="6" name="Dikdörtgen 5"/>
          <p:cNvSpPr/>
          <p:nvPr/>
        </p:nvSpPr>
        <p:spPr>
          <a:xfrm>
            <a:off x="2115219" y="527055"/>
            <a:ext cx="7301101" cy="10965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dirty="0"/>
              <a:t>Bu pazar Cumhurbaşkanlığı seçimi olsa aşağıdaki </a:t>
            </a:r>
            <a:endParaRPr lang="tr-TR" sz="2800" dirty="0" smtClean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dirty="0" smtClean="0"/>
              <a:t>adaylardan </a:t>
            </a:r>
            <a:r>
              <a:rPr lang="tr-TR" sz="2800" dirty="0"/>
              <a:t>hangisine oy verirsiniz?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5 Graf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6393000"/>
              </p:ext>
            </p:extLst>
          </p:nvPr>
        </p:nvGraphicFramePr>
        <p:xfrm>
          <a:off x="1268896" y="1713188"/>
          <a:ext cx="8066088" cy="4510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437" y="0"/>
            <a:ext cx="1749563" cy="81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25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081591" cy="1013101"/>
          </a:xfrm>
        </p:spPr>
        <p:txBody>
          <a:bodyPr>
            <a:noAutofit/>
          </a:bodyPr>
          <a:lstStyle/>
          <a:p>
            <a:r>
              <a:rPr lang="tr-TR" sz="3600" dirty="0" smtClean="0"/>
              <a:t>Size okuyacağım siyasilerle ilgili görüşlerinizi</a:t>
            </a:r>
            <a:br>
              <a:rPr lang="tr-TR" sz="3600" dirty="0" smtClean="0"/>
            </a:br>
            <a:r>
              <a:rPr lang="tr-TR" sz="3600" dirty="0" smtClean="0"/>
              <a:t>öğrenebilir miyiz </a:t>
            </a:r>
            <a:r>
              <a:rPr lang="tr-TR" sz="3600" dirty="0"/>
              <a:t>?</a:t>
            </a:r>
            <a:br>
              <a:rPr lang="tr-TR" sz="3600" dirty="0"/>
            </a:br>
            <a:endParaRPr lang="tr-TR" sz="3600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/>
          </p:nvPr>
        </p:nvGraphicFramePr>
        <p:xfrm>
          <a:off x="626165" y="1176987"/>
          <a:ext cx="11459818" cy="5316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Resi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437" y="0"/>
            <a:ext cx="1749563" cy="81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77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96127"/>
          </a:xfrm>
        </p:spPr>
        <p:txBody>
          <a:bodyPr>
            <a:normAutofit/>
          </a:bodyPr>
          <a:lstStyle/>
          <a:p>
            <a:r>
              <a:rPr lang="tr-TR" sz="2400" dirty="0" smtClean="0"/>
              <a:t/>
            </a:r>
            <a:br>
              <a:rPr lang="tr-TR" sz="2400" dirty="0" smtClean="0"/>
            </a:br>
            <a:endParaRPr lang="tr-TR" sz="2400" dirty="0"/>
          </a:p>
        </p:txBody>
      </p:sp>
      <p:sp>
        <p:nvSpPr>
          <p:cNvPr id="6" name="Dikdörtgen 5"/>
          <p:cNvSpPr/>
          <p:nvPr/>
        </p:nvSpPr>
        <p:spPr>
          <a:xfrm>
            <a:off x="2115219" y="527055"/>
            <a:ext cx="7301101" cy="10965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dirty="0"/>
              <a:t>Bu pazar Cumhurbaşkanlığı seçimi olsa aşağıdaki </a:t>
            </a:r>
            <a:endParaRPr lang="tr-TR" sz="2800" dirty="0" smtClean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dirty="0" smtClean="0"/>
              <a:t>adaylardan </a:t>
            </a:r>
            <a:r>
              <a:rPr lang="tr-TR" sz="2800" dirty="0"/>
              <a:t>hangisine oy verirsiniz?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5 Graf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6393000"/>
              </p:ext>
            </p:extLst>
          </p:nvPr>
        </p:nvGraphicFramePr>
        <p:xfrm>
          <a:off x="1268896" y="1713188"/>
          <a:ext cx="8066088" cy="4510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437" y="0"/>
            <a:ext cx="1749563" cy="81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64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98797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		</a:t>
            </a:r>
            <a:br>
              <a:rPr lang="tr-TR" dirty="0" smtClean="0"/>
            </a:br>
            <a:r>
              <a:rPr lang="tr-TR" dirty="0" smtClean="0"/>
              <a:t>			ARTIBİR ARAŞTIRMA			</a:t>
            </a:r>
            <a:br>
              <a:rPr lang="tr-TR" dirty="0" smtClean="0"/>
            </a:br>
            <a:r>
              <a:rPr lang="tr-TR" dirty="0" smtClean="0"/>
              <a:t>			</a:t>
            </a:r>
            <a:br>
              <a:rPr lang="tr-TR" dirty="0" smtClean="0"/>
            </a:br>
            <a:r>
              <a:rPr lang="tr-TR" dirty="0"/>
              <a:t>	</a:t>
            </a:r>
            <a:r>
              <a:rPr lang="tr-TR" dirty="0" smtClean="0"/>
              <a:t>			Teşekkürler</a:t>
            </a:r>
            <a:endParaRPr lang="tr-TR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354496" y="380406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11200" dirty="0" smtClean="0"/>
              <a:t>					İletişim </a:t>
            </a:r>
            <a:br>
              <a:rPr lang="tr-TR" sz="11200" dirty="0" smtClean="0"/>
            </a:br>
            <a:r>
              <a:rPr lang="tr-TR" sz="11200" dirty="0" smtClean="0"/>
              <a:t>			</a:t>
            </a:r>
            <a:br>
              <a:rPr lang="tr-TR" sz="11200" dirty="0" smtClean="0"/>
            </a:br>
            <a:r>
              <a:rPr lang="tr-TR" sz="7200" dirty="0" smtClean="0"/>
              <a:t/>
            </a:r>
            <a:br>
              <a:rPr lang="tr-TR" sz="7200" dirty="0" smtClean="0"/>
            </a:br>
            <a:r>
              <a:rPr lang="tr-TR" sz="7200" dirty="0" smtClean="0"/>
              <a:t>					Hüseyin Çalışkaner						 </a:t>
            </a:r>
          </a:p>
          <a:p>
            <a:r>
              <a:rPr lang="tr-TR" sz="7200" dirty="0" smtClean="0">
                <a:hlinkClick r:id="rId2"/>
              </a:rPr>
              <a:t>				huseyincaliskaner@artibirarastirma.com</a:t>
            </a:r>
            <a:r>
              <a:rPr lang="tr-TR" sz="7200" dirty="0" smtClean="0"/>
              <a:t>	   		</a:t>
            </a:r>
          </a:p>
          <a:p>
            <a:endParaRPr lang="tr-TR" sz="7200" dirty="0" smtClean="0"/>
          </a:p>
          <a:p>
            <a:r>
              <a:rPr lang="tr-TR" sz="7200" dirty="0" smtClean="0"/>
              <a:t>					0 532 326 89 18 								</a:t>
            </a:r>
            <a:endParaRPr lang="tr-TR" sz="72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437" y="0"/>
            <a:ext cx="1749563" cy="811862"/>
          </a:xfrm>
          <a:prstGeom prst="rect">
            <a:avLst/>
          </a:prstGeom>
        </p:spPr>
      </p:pic>
      <p:pic>
        <p:nvPicPr>
          <p:cNvPr id="6" name="Resim 5" descr="LOGO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003" y="5943600"/>
            <a:ext cx="3762375" cy="914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639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     </a:t>
            </a:r>
            <a:r>
              <a:rPr lang="tr-TR" sz="3600" b="1" dirty="0" smtClean="0">
                <a:solidFill>
                  <a:srgbClr val="FF0000"/>
                </a:solidFill>
              </a:rPr>
              <a:t>ARTIBİR ARAŞTIRMA </a:t>
            </a:r>
            <a:endParaRPr lang="tr-TR" sz="36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ARTIBİR ARAŞTIRMA 2009 Yılında kurulmuştur. </a:t>
            </a:r>
          </a:p>
          <a:p>
            <a:r>
              <a:rPr lang="tr-TR" dirty="0" smtClean="0"/>
              <a:t>Kurulduğu günden bu yana </a:t>
            </a:r>
            <a:r>
              <a:rPr lang="tr-TR" dirty="0" err="1" smtClean="0"/>
              <a:t>Esomar</a:t>
            </a:r>
            <a:r>
              <a:rPr lang="tr-TR" dirty="0" smtClean="0"/>
              <a:t> ve TÜAD belirlemiş olduğu etik ve mesleki kurallar çerçevesinde araştırma verenlere hizmet sunmaktadır.</a:t>
            </a:r>
          </a:p>
          <a:p>
            <a:pPr marL="0" indent="0">
              <a:buNone/>
            </a:pPr>
            <a:r>
              <a:rPr lang="tr-TR" dirty="0" smtClean="0"/>
              <a:t>  Temel ilkelerimiz;</a:t>
            </a:r>
          </a:p>
          <a:p>
            <a:r>
              <a:rPr lang="tr-TR" dirty="0" smtClean="0"/>
              <a:t>Güvenilirlik olmak</a:t>
            </a:r>
          </a:p>
          <a:p>
            <a:r>
              <a:rPr lang="tr-TR" dirty="0" smtClean="0"/>
              <a:t>Tarafsız olmak</a:t>
            </a:r>
          </a:p>
          <a:p>
            <a:r>
              <a:rPr lang="tr-TR" dirty="0" smtClean="0"/>
              <a:t>Bilimsel olmak</a:t>
            </a:r>
          </a:p>
          <a:p>
            <a:r>
              <a:rPr lang="tr-TR" dirty="0" smtClean="0"/>
              <a:t>Etik kurallara uymak</a:t>
            </a:r>
          </a:p>
          <a:p>
            <a:r>
              <a:rPr lang="tr-TR" dirty="0" smtClean="0"/>
              <a:t>Gizliliğe önem vermek</a:t>
            </a:r>
          </a:p>
          <a:p>
            <a:r>
              <a:rPr lang="tr-TR" dirty="0" smtClean="0"/>
              <a:t>Kaliteden ödün vermemek</a:t>
            </a:r>
          </a:p>
          <a:p>
            <a:r>
              <a:rPr lang="tr-TR" dirty="0" smtClean="0"/>
              <a:t>Müşterileri ile stratejik işbirliği yapmak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437" y="0"/>
            <a:ext cx="1749563" cy="81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76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FF0000"/>
                </a:solidFill>
              </a:rPr>
              <a:t>ARAŞTIRMANIN KÜNYESİ</a:t>
            </a:r>
            <a:endParaRPr lang="tr-TR" sz="36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Araştırma; </a:t>
            </a:r>
            <a:r>
              <a:rPr lang="tr-TR" dirty="0" err="1" smtClean="0"/>
              <a:t>İstanbul,Ankara,Diyarbakır,Erzurum,Samsun,Konya</a:t>
            </a:r>
            <a:r>
              <a:rPr lang="tr-TR" dirty="0" smtClean="0"/>
              <a:t> illerinde yapılmıştır.</a:t>
            </a:r>
          </a:p>
          <a:p>
            <a:r>
              <a:rPr lang="tr-TR" dirty="0" smtClean="0"/>
              <a:t>Araştırma 9-10 Mayıs zaman diliminde yapılmıştır.</a:t>
            </a:r>
          </a:p>
          <a:p>
            <a:r>
              <a:rPr lang="tr-TR" dirty="0" smtClean="0"/>
              <a:t>Araştırmanın örneklemi 1.000 </a:t>
            </a:r>
          </a:p>
          <a:p>
            <a:r>
              <a:rPr lang="tr-TR" dirty="0" smtClean="0"/>
              <a:t>Araştırmanın cinsiyet dağılımı % 50 kadın % 50 erkek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437" y="0"/>
            <a:ext cx="1749563" cy="81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65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96127"/>
          </a:xfrm>
        </p:spPr>
        <p:txBody>
          <a:bodyPr>
            <a:normAutofit/>
          </a:bodyPr>
          <a:lstStyle/>
          <a:p>
            <a:r>
              <a:rPr lang="tr-TR" sz="2400" dirty="0" smtClean="0"/>
              <a:t/>
            </a:r>
            <a:br>
              <a:rPr lang="tr-TR" sz="2400" dirty="0" smtClean="0"/>
            </a:br>
            <a:endParaRPr lang="tr-TR" sz="2400" dirty="0"/>
          </a:p>
        </p:txBody>
      </p:sp>
      <p:sp>
        <p:nvSpPr>
          <p:cNvPr id="6" name="Dikdörtgen 5"/>
          <p:cNvSpPr/>
          <p:nvPr/>
        </p:nvSpPr>
        <p:spPr>
          <a:xfrm>
            <a:off x="1141340" y="770924"/>
            <a:ext cx="9684190" cy="6851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Size göre Türkiye’nin en önemli  sorunu hangisidir?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5 Grafik Yer Tutucusu"/>
          <p:cNvGraphicFramePr>
            <a:graphicFrameLocks/>
          </p:cNvGraphicFramePr>
          <p:nvPr>
            <p:extLst/>
          </p:nvPr>
        </p:nvGraphicFramePr>
        <p:xfrm>
          <a:off x="1268896" y="1713188"/>
          <a:ext cx="8066088" cy="4510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437" y="0"/>
            <a:ext cx="1749563" cy="81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51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96127"/>
          </a:xfrm>
        </p:spPr>
        <p:txBody>
          <a:bodyPr>
            <a:normAutofit/>
          </a:bodyPr>
          <a:lstStyle/>
          <a:p>
            <a:r>
              <a:rPr lang="tr-TR" sz="2400" dirty="0" smtClean="0"/>
              <a:t/>
            </a:r>
            <a:br>
              <a:rPr lang="tr-TR" sz="2400" dirty="0" smtClean="0"/>
            </a:br>
            <a:endParaRPr lang="tr-TR" sz="2400" dirty="0"/>
          </a:p>
        </p:txBody>
      </p:sp>
      <p:sp>
        <p:nvSpPr>
          <p:cNvPr id="6" name="Dikdörtgen 5"/>
          <p:cNvSpPr/>
          <p:nvPr/>
        </p:nvSpPr>
        <p:spPr>
          <a:xfrm>
            <a:off x="2115219" y="527055"/>
            <a:ext cx="7127336" cy="10965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dirty="0"/>
              <a:t>Bir kişinin etnik kökeni ya da mezhebi oy verme </a:t>
            </a:r>
            <a:endParaRPr lang="tr-TR" sz="2800" dirty="0" smtClean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dirty="0" smtClean="0"/>
              <a:t>davranışınızı </a:t>
            </a:r>
            <a:r>
              <a:rPr lang="tr-TR" sz="2800" dirty="0"/>
              <a:t>nasıl etkiler?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5 Graf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790571"/>
              </p:ext>
            </p:extLst>
          </p:nvPr>
        </p:nvGraphicFramePr>
        <p:xfrm>
          <a:off x="1268896" y="1713188"/>
          <a:ext cx="8066088" cy="4510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437" y="0"/>
            <a:ext cx="1749563" cy="81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73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96127"/>
          </a:xfrm>
        </p:spPr>
        <p:txBody>
          <a:bodyPr>
            <a:normAutofit/>
          </a:bodyPr>
          <a:lstStyle/>
          <a:p>
            <a:r>
              <a:rPr lang="tr-TR" sz="2400" dirty="0" smtClean="0"/>
              <a:t/>
            </a:r>
            <a:br>
              <a:rPr lang="tr-TR" sz="2400" dirty="0" smtClean="0"/>
            </a:br>
            <a:endParaRPr lang="tr-TR" sz="2400" dirty="0"/>
          </a:p>
        </p:txBody>
      </p:sp>
      <p:sp>
        <p:nvSpPr>
          <p:cNvPr id="6" name="Dikdörtgen 5"/>
          <p:cNvSpPr/>
          <p:nvPr/>
        </p:nvSpPr>
        <p:spPr>
          <a:xfrm>
            <a:off x="2115219" y="527055"/>
            <a:ext cx="6677918" cy="10965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dirty="0"/>
              <a:t>Alevi komşunuz olması sizi rahatsız eder mi 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5 Graf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7530386"/>
              </p:ext>
            </p:extLst>
          </p:nvPr>
        </p:nvGraphicFramePr>
        <p:xfrm>
          <a:off x="1268896" y="1713188"/>
          <a:ext cx="8066088" cy="4510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437" y="0"/>
            <a:ext cx="1749563" cy="81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83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96127"/>
          </a:xfrm>
        </p:spPr>
        <p:txBody>
          <a:bodyPr>
            <a:normAutofit/>
          </a:bodyPr>
          <a:lstStyle/>
          <a:p>
            <a:r>
              <a:rPr lang="tr-TR" sz="2400" dirty="0" smtClean="0"/>
              <a:t/>
            </a:r>
            <a:br>
              <a:rPr lang="tr-TR" sz="2400" dirty="0" smtClean="0"/>
            </a:br>
            <a:endParaRPr lang="tr-TR" sz="2400" dirty="0"/>
          </a:p>
        </p:txBody>
      </p:sp>
      <p:sp>
        <p:nvSpPr>
          <p:cNvPr id="6" name="Dikdörtgen 5"/>
          <p:cNvSpPr/>
          <p:nvPr/>
        </p:nvSpPr>
        <p:spPr>
          <a:xfrm>
            <a:off x="2115219" y="527055"/>
            <a:ext cx="9581341" cy="10965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dirty="0"/>
              <a:t>Kemal </a:t>
            </a:r>
            <a:r>
              <a:rPr lang="tr-TR" sz="2800" dirty="0" err="1"/>
              <a:t>Kılıçdaroğlu’nun</a:t>
            </a:r>
            <a:r>
              <a:rPr lang="tr-TR" sz="2800" dirty="0"/>
              <a:t> cumhurbaşkanı adayı olması durumunda </a:t>
            </a:r>
            <a:endParaRPr lang="tr-TR" sz="2800" dirty="0" smtClean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dirty="0" smtClean="0"/>
              <a:t>mezhebi</a:t>
            </a:r>
            <a:r>
              <a:rPr lang="tr-TR" sz="2800" dirty="0"/>
              <a:t>/ alevi olması sizin için bir sorun mu?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5 Graf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080993"/>
              </p:ext>
            </p:extLst>
          </p:nvPr>
        </p:nvGraphicFramePr>
        <p:xfrm>
          <a:off x="1268896" y="1713188"/>
          <a:ext cx="8066088" cy="4510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437" y="0"/>
            <a:ext cx="1749563" cy="81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50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96127"/>
          </a:xfrm>
        </p:spPr>
        <p:txBody>
          <a:bodyPr>
            <a:normAutofit/>
          </a:bodyPr>
          <a:lstStyle/>
          <a:p>
            <a:r>
              <a:rPr lang="tr-TR" sz="2400" dirty="0" smtClean="0"/>
              <a:t/>
            </a:r>
            <a:br>
              <a:rPr lang="tr-TR" sz="2400" dirty="0" smtClean="0"/>
            </a:br>
            <a:endParaRPr lang="tr-TR" sz="2400" dirty="0"/>
          </a:p>
        </p:txBody>
      </p:sp>
      <p:sp>
        <p:nvSpPr>
          <p:cNvPr id="6" name="Dikdörtgen 5"/>
          <p:cNvSpPr/>
          <p:nvPr/>
        </p:nvSpPr>
        <p:spPr>
          <a:xfrm>
            <a:off x="682755" y="717812"/>
            <a:ext cx="9812173" cy="11169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dirty="0" smtClean="0"/>
              <a:t>Kemal </a:t>
            </a:r>
            <a:r>
              <a:rPr lang="tr-TR" sz="2800" dirty="0" err="1"/>
              <a:t>Kılıçdaroğlu’nun</a:t>
            </a:r>
            <a:r>
              <a:rPr lang="tr-TR" sz="2800" dirty="0"/>
              <a:t> cumhurbaşkanı adayı olması durumunda </a:t>
            </a:r>
            <a:endParaRPr lang="tr-TR" sz="2800" dirty="0" smtClean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dirty="0" smtClean="0"/>
              <a:t>mezhebi</a:t>
            </a:r>
            <a:r>
              <a:rPr lang="tr-TR" sz="2800" dirty="0"/>
              <a:t>/ alevi olması sizin için bir sorun mu?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5 Graf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6134047"/>
              </p:ext>
            </p:extLst>
          </p:nvPr>
        </p:nvGraphicFramePr>
        <p:xfrm>
          <a:off x="1242391" y="1978231"/>
          <a:ext cx="8066088" cy="4510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437" y="0"/>
            <a:ext cx="1749563" cy="81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81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96127"/>
          </a:xfrm>
        </p:spPr>
        <p:txBody>
          <a:bodyPr>
            <a:normAutofit/>
          </a:bodyPr>
          <a:lstStyle/>
          <a:p>
            <a:r>
              <a:rPr lang="tr-TR" sz="2400" dirty="0" smtClean="0"/>
              <a:t/>
            </a:r>
            <a:br>
              <a:rPr lang="tr-TR" sz="2400" dirty="0" smtClean="0"/>
            </a:br>
            <a:endParaRPr lang="tr-TR" sz="2400" dirty="0"/>
          </a:p>
        </p:txBody>
      </p:sp>
      <p:sp>
        <p:nvSpPr>
          <p:cNvPr id="6" name="Dikdörtgen 5"/>
          <p:cNvSpPr/>
          <p:nvPr/>
        </p:nvSpPr>
        <p:spPr>
          <a:xfrm>
            <a:off x="975532" y="365125"/>
            <a:ext cx="9789731" cy="11169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dirty="0" smtClean="0"/>
              <a:t>Kemal </a:t>
            </a:r>
            <a:r>
              <a:rPr lang="tr-TR" sz="2800" dirty="0" err="1"/>
              <a:t>Kılıçdaroğlu’nun</a:t>
            </a:r>
            <a:r>
              <a:rPr lang="tr-TR" sz="2800" dirty="0"/>
              <a:t> cumhurbaşkanı adayı olması durumunda </a:t>
            </a:r>
            <a:endParaRPr lang="tr-TR" sz="2800" dirty="0" smtClean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dirty="0" smtClean="0"/>
              <a:t>mezhebi</a:t>
            </a:r>
            <a:r>
              <a:rPr lang="tr-TR" sz="2800" dirty="0"/>
              <a:t>/ alevi olması sizin için bir sorun mu?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5 Graf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9161600"/>
              </p:ext>
            </p:extLst>
          </p:nvPr>
        </p:nvGraphicFramePr>
        <p:xfrm>
          <a:off x="1268896" y="1713188"/>
          <a:ext cx="8066088" cy="4510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437" y="0"/>
            <a:ext cx="1749563" cy="81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52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1396</TotalTime>
  <Words>301</Words>
  <Application>Microsoft Office PowerPoint</Application>
  <PresentationFormat>Geniş ekran</PresentationFormat>
  <Paragraphs>84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Office Teması</vt:lpstr>
      <vt:lpstr>ARTIBİR ARAŞTIRMA ALEVİLİK ARAŞTIRMASI</vt:lpstr>
      <vt:lpstr>              ARTIBİR ARAŞTIRMA </vt:lpstr>
      <vt:lpstr>ARAŞTIRMANIN KÜNYESİ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Size okuyacağım siyasilerle ilgili görüşlerinizi öğrenebilir miyiz ? </vt:lpstr>
      <vt:lpstr> </vt:lpstr>
      <vt:lpstr>      ARTIBİR ARAŞTIRMA            Teşekkürler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ARTIBİR ARAŞTIRMA TÜRKİYE GÜNDEMİ ARAŞTIRMASI KASIM 2019</dc:title>
  <dc:creator>Hüseyin Çalışkaner</dc:creator>
  <cp:lastModifiedBy>Hüseyin Çalışkaner</cp:lastModifiedBy>
  <cp:revision>98</cp:revision>
  <dcterms:created xsi:type="dcterms:W3CDTF">2019-12-04T12:23:03Z</dcterms:created>
  <dcterms:modified xsi:type="dcterms:W3CDTF">2022-06-11T13:58:07Z</dcterms:modified>
</cp:coreProperties>
</file>